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7" r:id="rId3"/>
    <p:sldId id="319" r:id="rId4"/>
    <p:sldId id="300" r:id="rId5"/>
    <p:sldId id="308" r:id="rId6"/>
    <p:sldId id="309" r:id="rId7"/>
    <p:sldId id="310" r:id="rId8"/>
    <p:sldId id="311" r:id="rId9"/>
    <p:sldId id="320" r:id="rId10"/>
    <p:sldId id="31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1F856C20-0403-4F8C-AFA3-803D89109F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fbeeldingsresultaat voor intelligence">
            <a:extLst>
              <a:ext uri="{FF2B5EF4-FFF2-40B4-BE49-F238E27FC236}">
                <a16:creationId xmlns:a16="http://schemas.microsoft.com/office/drawing/2014/main" id="{694EA315-8662-4B5C-9668-481EDF4F99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nl-NL" sz="3500" dirty="0">
                <a:solidFill>
                  <a:schemeClr val="tx1"/>
                </a:solidFill>
              </a:rPr>
              <a:t>Deskundigheid en kwaliteit</a:t>
            </a:r>
            <a:br>
              <a:rPr lang="nl-NL" sz="3500" dirty="0">
                <a:solidFill>
                  <a:schemeClr val="tx1"/>
                </a:solidFill>
              </a:rPr>
            </a:br>
            <a:r>
              <a:rPr lang="nl-NL" sz="3500" dirty="0">
                <a:solidFill>
                  <a:schemeClr val="tx1"/>
                </a:solidFill>
              </a:rPr>
              <a:t>		   Thema 14</a:t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W17MZ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D33D3083-EA8C-4DB5-8641-4D00BA6955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DEB6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2084" y="42075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 en vooruitblik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8948150" cy="4421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900" dirty="0" err="1"/>
              <a:t>Angerenstein</a:t>
            </a:r>
            <a:r>
              <a:rPr lang="nl-NL" sz="3900" dirty="0"/>
              <a:t> </a:t>
            </a:r>
            <a:r>
              <a:rPr lang="nl-NL" sz="3900" dirty="0" err="1" smtClean="0"/>
              <a:t>th.</a:t>
            </a:r>
            <a:r>
              <a:rPr lang="nl-NL" sz="3900" dirty="0" smtClean="0"/>
              <a:t> </a:t>
            </a:r>
            <a:r>
              <a:rPr lang="nl-NL" sz="3900" dirty="0"/>
              <a:t>14 </a:t>
            </a:r>
            <a:r>
              <a:rPr lang="nl-NL" sz="3900" dirty="0" smtClean="0">
                <a:sym typeface="Wingdings" panose="05000000000000000000" pitchFamily="2" charset="2"/>
              </a:rPr>
              <a:t></a:t>
            </a:r>
            <a:r>
              <a:rPr lang="nl-NL" sz="3900" dirty="0"/>
              <a:t>	</a:t>
            </a:r>
            <a:r>
              <a:rPr lang="nl-NL" sz="3900" dirty="0" err="1" smtClean="0"/>
              <a:t>Opdr</a:t>
            </a:r>
            <a:r>
              <a:rPr lang="nl-NL" sz="3900" dirty="0" smtClean="0"/>
              <a:t>. </a:t>
            </a:r>
            <a:r>
              <a:rPr lang="nl-NL" sz="3900" b="1" dirty="0"/>
              <a:t>6, </a:t>
            </a:r>
            <a:r>
              <a:rPr lang="nl-NL" sz="3900" b="1" dirty="0" smtClean="0"/>
              <a:t>7, 10 &amp; 14</a:t>
            </a:r>
            <a:endParaRPr lang="nl-NL" sz="3900" b="1" dirty="0"/>
          </a:p>
          <a:p>
            <a:pPr marL="0" indent="0">
              <a:buNone/>
            </a:pPr>
            <a:endParaRPr lang="nl-NL" sz="3000" dirty="0"/>
          </a:p>
          <a:p>
            <a:pPr>
              <a:buFont typeface="Wingdings" panose="05000000000000000000" pitchFamily="2" charset="2"/>
              <a:buChar char="Ø"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46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84422-B21B-497B-A5BF-1F6753B62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FB362-0190-47DC-A2AE-9D971E8BBB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Terugblik vorige 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b="1" dirty="0">
                <a:sym typeface="Wingdings" panose="05000000000000000000" pitchFamily="2" charset="2"/>
              </a:rPr>
              <a:t> </a:t>
            </a:r>
            <a:r>
              <a:rPr lang="nl-NL" sz="3000" dirty="0">
                <a:sym typeface="Wingdings" panose="05000000000000000000" pitchFamily="2" charset="2"/>
              </a:rPr>
              <a:t>Cliëntenraad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>
                <a:sym typeface="Wingdings" panose="05000000000000000000" pitchFamily="2" charset="2"/>
              </a:rPr>
              <a:t> Wet medezeggenschap cliënten zorginstellingen (WMCZ)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BF8E65-5597-4135-BEF6-485D43374F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Vertrouwenspersoon + WKKGZ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 smtClean="0"/>
              <a:t> Theorie</a:t>
            </a: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</a:t>
            </a:r>
            <a:r>
              <a:rPr lang="nl-NL" sz="3000" dirty="0" err="1"/>
              <a:t>Angerenstein</a:t>
            </a:r>
            <a:endParaRPr lang="nl-NL" sz="3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489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41ADA27-F8D7-4034-AACF-0E2C0E2546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Afbeeldingsresultaat voor conflict">
            <a:extLst>
              <a:ext uri="{FF2B5EF4-FFF2-40B4-BE49-F238E27FC236}">
                <a16:creationId xmlns:a16="http://schemas.microsoft.com/office/drawing/2014/main" id="{7D714877-2D75-4118-87A7-1F402F0B5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8" r="-2" b="2746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9F4DEF4-DF72-49B5-8946-EBEDF9699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Geschil in de zorg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CC82DC8-E7AF-4E0A-B62F-9B79E706D9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DC6C2-2D98-4711-B843-83E23B34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1020235" cy="4572000"/>
          </a:xfrm>
        </p:spPr>
        <p:txBody>
          <a:bodyPr>
            <a:normAutofit lnSpcReduction="10000"/>
          </a:bodyPr>
          <a:lstStyle/>
          <a:p>
            <a:r>
              <a:rPr lang="nl-NL" sz="3000" dirty="0">
                <a:solidFill>
                  <a:srgbClr val="FFFFFF"/>
                </a:solidFill>
              </a:rPr>
              <a:t>Mark Pieterse is erg ontevreden over de zorg die zijn moeder krijgt. </a:t>
            </a:r>
          </a:p>
          <a:p>
            <a:r>
              <a:rPr lang="nl-NL" sz="3000" dirty="0">
                <a:solidFill>
                  <a:srgbClr val="FFFFFF"/>
                </a:solidFill>
              </a:rPr>
              <a:t>Als hij langs komt ligt zij regelmatig in haar eigen ontlasting en het huis stinkt enorm. </a:t>
            </a:r>
          </a:p>
          <a:p>
            <a:r>
              <a:rPr lang="nl-NL" sz="3000" dirty="0">
                <a:solidFill>
                  <a:srgbClr val="FFFFFF"/>
                </a:solidFill>
              </a:rPr>
              <a:t>Gesprekken met de hulpverlener hebben weinig opgeleverd (te weinig personeel) waardoor de problemen blijven voortbestaan.</a:t>
            </a:r>
          </a:p>
          <a:p>
            <a:r>
              <a:rPr lang="nl-NL" sz="3000" dirty="0">
                <a:solidFill>
                  <a:srgbClr val="FFFFFF"/>
                </a:solidFill>
              </a:rPr>
              <a:t>Het enige dat Mark Pieterse weet is dat het zorgkantoor de zorg voor moeder inkoopt, verder hij heeft geen idee waar hij met zijn klacht naar toe moet.</a:t>
            </a:r>
          </a:p>
          <a:p>
            <a:endParaRPr lang="nl-NL" dirty="0">
              <a:solidFill>
                <a:srgbClr val="FFFFFF"/>
              </a:solidFill>
            </a:endParaRPr>
          </a:p>
          <a:p>
            <a:pPr marL="1225296" lvl="8" indent="0" algn="ctr">
              <a:buNone/>
            </a:pPr>
            <a:r>
              <a:rPr lang="nl-NL" sz="3000" b="1" dirty="0">
                <a:solidFill>
                  <a:srgbClr val="FFFFFF"/>
                </a:solidFill>
              </a:rPr>
              <a:t>Welke stappen zou jij ondernemen?</a:t>
            </a:r>
          </a:p>
        </p:txBody>
      </p:sp>
    </p:spTree>
    <p:extLst>
      <p:ext uri="{BB962C8B-B14F-4D97-AF65-F5344CB8AC3E}">
        <p14:creationId xmlns:p14="http://schemas.microsoft.com/office/powerpoint/2010/main" val="3066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Vertrouwenspersoon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649" y="2219510"/>
            <a:ext cx="9814011" cy="44498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Aandachtig luisteren naar verhaal cliënt of mantelzorger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Adviseren de klacht kenbaar te maken bij de persoon </a:t>
            </a:r>
          </a:p>
          <a:p>
            <a:pPr marL="0" indent="0">
              <a:buNone/>
            </a:pPr>
            <a:r>
              <a:rPr lang="nl-NL" sz="3000" dirty="0"/>
              <a:t>  die het betreft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Tips geven om gesprek ‘aan te vliegen’</a:t>
            </a:r>
          </a:p>
          <a:p>
            <a:pPr marL="0" indent="0">
              <a:buNone/>
            </a:pP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Niet mogelijk 	</a:t>
            </a:r>
            <a:r>
              <a:rPr lang="nl-NL" sz="3000" dirty="0">
                <a:sym typeface="Wingdings" panose="05000000000000000000" pitchFamily="2" charset="2"/>
              </a:rPr>
              <a:t>	 </a:t>
            </a:r>
            <a:r>
              <a:rPr lang="nl-NL" sz="3000" dirty="0"/>
              <a:t>Klachtenprocedure klachtencommissie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Rapporteert anoniem voor de organisatie</a:t>
            </a:r>
            <a:endParaRPr lang="nl-NL" sz="30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030" name="Picture 6" descr="Gerelateerde afbeelding">
            <a:extLst>
              <a:ext uri="{FF2B5EF4-FFF2-40B4-BE49-F238E27FC236}">
                <a16:creationId xmlns:a16="http://schemas.microsoft.com/office/drawing/2014/main" id="{AA99ECAB-9C94-4A91-93A3-4C600C29F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44" y="4704101"/>
            <a:ext cx="2065980" cy="136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hints">
            <a:extLst>
              <a:ext uri="{FF2B5EF4-FFF2-40B4-BE49-F238E27FC236}">
                <a16:creationId xmlns:a16="http://schemas.microsoft.com/office/drawing/2014/main" id="{831EAAA5-A772-4528-8C90-FEC20AEB7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7" y="2617368"/>
            <a:ext cx="1889082" cy="182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fbeeldingsresultaat voor trustworthy">
            <a:extLst>
              <a:ext uri="{FF2B5EF4-FFF2-40B4-BE49-F238E27FC236}">
                <a16:creationId xmlns:a16="http://schemas.microsoft.com/office/drawing/2014/main" id="{71EAB31F-03B2-4AAB-9D57-12D4B7414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56" y="788416"/>
            <a:ext cx="1719765" cy="156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25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Vertrouwenspersoon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505" y="2288032"/>
            <a:ext cx="9009037" cy="39806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Gaat uit van eigen regie cliënt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Is er slechts ter ondersteuning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Bijv. wel aanwezig bij gesprekken, maar zegt niks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Helpt bij voorbereiden lastige gesprekken/schrijven van klachtenbrieven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</p:txBody>
      </p:sp>
      <p:pic>
        <p:nvPicPr>
          <p:cNvPr id="11" name="Picture 4" descr="Afbeeldingsresultaat voor eigen regie">
            <a:extLst>
              <a:ext uri="{FF2B5EF4-FFF2-40B4-BE49-F238E27FC236}">
                <a16:creationId xmlns:a16="http://schemas.microsoft.com/office/drawing/2014/main" id="{1497BD01-58FA-4BC1-B972-07E9BF455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29" y="759206"/>
            <a:ext cx="2111548" cy="155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fbeeldingsresultaat voor empowerment">
            <a:extLst>
              <a:ext uri="{FF2B5EF4-FFF2-40B4-BE49-F238E27FC236}">
                <a16:creationId xmlns:a16="http://schemas.microsoft.com/office/drawing/2014/main" id="{E3D54098-158B-4AC7-94A1-01F2FE188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11" y="4563248"/>
            <a:ext cx="1881775" cy="18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Afbeeldingsresultaat voor trustworthy">
            <a:extLst>
              <a:ext uri="{FF2B5EF4-FFF2-40B4-BE49-F238E27FC236}">
                <a16:creationId xmlns:a16="http://schemas.microsoft.com/office/drawing/2014/main" id="{1447889D-DC2B-4FC9-B306-C6B28CF00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11" y="2651459"/>
            <a:ext cx="1830343" cy="166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91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dirty="0"/>
              <a:t>Wet Kwaliteit klachten en geschillen zorg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505" y="2288032"/>
            <a:ext cx="9009037" cy="3980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3000" dirty="0"/>
              <a:t>Wat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Een wet om de band tussen zorgaanbieder en cliënt verbeteren</a:t>
            </a:r>
          </a:p>
          <a:p>
            <a:pPr marL="0" indent="0">
              <a:buNone/>
            </a:pPr>
            <a:r>
              <a:rPr lang="nl-NL" sz="2600" dirty="0"/>
              <a:t>Doel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De klachtenprocedure bij klachtenfunctionaris of geschilleninstantie vergemakkelijken</a:t>
            </a:r>
          </a:p>
          <a:p>
            <a:pPr marL="0" indent="0">
              <a:buNone/>
            </a:pPr>
            <a:r>
              <a:rPr lang="nl-NL" sz="3000" dirty="0"/>
              <a:t>Hoe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Klachten en geschillen makkelijker indienen en procedures sneller afhandelen</a:t>
            </a: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3076" name="Picture 4" descr="Afbeeldingsresultaat voor law">
            <a:extLst>
              <a:ext uri="{FF2B5EF4-FFF2-40B4-BE49-F238E27FC236}">
                <a16:creationId xmlns:a16="http://schemas.microsoft.com/office/drawing/2014/main" id="{A31D381B-35B4-4DB5-A3A0-862B6D7B6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19" y="2743417"/>
            <a:ext cx="1903328" cy="124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fbeeldingsresultaat voor rio 2016">
            <a:extLst>
              <a:ext uri="{FF2B5EF4-FFF2-40B4-BE49-F238E27FC236}">
                <a16:creationId xmlns:a16="http://schemas.microsoft.com/office/drawing/2014/main" id="{79D4886F-04AF-4A0A-B550-72D9B3AEF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65" y="659485"/>
            <a:ext cx="1546048" cy="156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fbeeldingsresultaat voor faster">
            <a:extLst>
              <a:ext uri="{FF2B5EF4-FFF2-40B4-BE49-F238E27FC236}">
                <a16:creationId xmlns:a16="http://schemas.microsoft.com/office/drawing/2014/main" id="{38B98E18-BF75-4C9A-A619-6CBE9721A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83" y="4114583"/>
            <a:ext cx="2325070" cy="232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68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dirty="0"/>
              <a:t>Klachtenfunctionaris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505" y="2288032"/>
            <a:ext cx="9008367" cy="37815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Wat: Bemiddelende en adviserende rol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Doel: Cliënt en hulpverlener met elkaar in gesprek gaan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Hoe: Klachtenfunctionaris begeleid dit gesprek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Rol: onpartijdig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Resultaat negatief 	</a:t>
            </a:r>
            <a:r>
              <a:rPr lang="nl-NL" sz="3000" dirty="0">
                <a:sym typeface="Wingdings" panose="05000000000000000000" pitchFamily="2" charset="2"/>
              </a:rPr>
              <a:t>	</a:t>
            </a:r>
            <a:r>
              <a:rPr lang="nl-NL" sz="3000" dirty="0"/>
              <a:t> Rechtszaak of geschilleninstantie</a:t>
            </a:r>
          </a:p>
          <a:p>
            <a:r>
              <a:rPr lang="nl-NL" sz="3000" dirty="0"/>
              <a:t> 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</p:txBody>
      </p:sp>
      <p:pic>
        <p:nvPicPr>
          <p:cNvPr id="4" name="Picture 2" descr="Afbeeldingsresultaat voor let hear your voice">
            <a:extLst>
              <a:ext uri="{FF2B5EF4-FFF2-40B4-BE49-F238E27FC236}">
                <a16:creationId xmlns:a16="http://schemas.microsoft.com/office/drawing/2014/main" id="{9523DBE2-CFA8-4EEF-AEFD-5169171FB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4255812"/>
            <a:ext cx="2133660" cy="21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Afbeeldingsresultaat voor klacht">
            <a:extLst>
              <a:ext uri="{FF2B5EF4-FFF2-40B4-BE49-F238E27FC236}">
                <a16:creationId xmlns:a16="http://schemas.microsoft.com/office/drawing/2014/main" id="{4494BAA9-7629-4C2C-A066-0CE259BEE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94" y="1943924"/>
            <a:ext cx="205740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4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Geschilleninstantie vs. klachtencommissie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513" y="2328863"/>
            <a:ext cx="5107495" cy="39804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000" b="1" dirty="0"/>
              <a:t>Geschilleninstantie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Onafhankelijke partij die een geschil bekijkt en daarover uitspraak doet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Bindend advies!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Als cliënt in gelijk gesteld wordt, moet hulpverlener actie ondernemen.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Altijd na 6 maanden uitspraak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0D7B7B51-4247-404E-978C-3580B2DC5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79008" y="2328863"/>
            <a:ext cx="4450842" cy="4086225"/>
          </a:xfrm>
        </p:spPr>
        <p:txBody>
          <a:bodyPr/>
          <a:lstStyle/>
          <a:p>
            <a:pPr marL="0" indent="0">
              <a:buNone/>
            </a:pPr>
            <a:r>
              <a:rPr lang="nl-NL" sz="3000" b="1" dirty="0"/>
              <a:t>Klachtencommissie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Onafhankelijke personen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Behandeld schriftelijke klachten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Eerst door bemiddeling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Niet mogelijk? Dan volgt uitspraak</a:t>
            </a:r>
          </a:p>
          <a:p>
            <a:endParaRPr lang="nl-NL" dirty="0"/>
          </a:p>
        </p:txBody>
      </p:sp>
      <p:pic>
        <p:nvPicPr>
          <p:cNvPr id="11" name="Picture 2" descr="Afbeeldingsresultaat voor justitia">
            <a:extLst>
              <a:ext uri="{FF2B5EF4-FFF2-40B4-BE49-F238E27FC236}">
                <a16:creationId xmlns:a16="http://schemas.microsoft.com/office/drawing/2014/main" id="{944D27F3-9863-44B1-9B82-E90DB46D7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149" y="4227482"/>
            <a:ext cx="2586037" cy="258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fbeeldingsresultaat voor investigate">
            <a:extLst>
              <a:ext uri="{FF2B5EF4-FFF2-40B4-BE49-F238E27FC236}">
                <a16:creationId xmlns:a16="http://schemas.microsoft.com/office/drawing/2014/main" id="{6332206E-5D93-413C-BE7B-0709CFE3C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922" y="1745076"/>
            <a:ext cx="224790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9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Afbeeldingsresultaat voor conflict">
            <a:extLst>
              <a:ext uri="{FF2B5EF4-FFF2-40B4-BE49-F238E27FC236}">
                <a16:creationId xmlns:a16="http://schemas.microsoft.com/office/drawing/2014/main" id="{7D714877-2D75-4118-87A7-1F402F0B5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8" r="-2" b="2746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9F4DEF4-DF72-49B5-8946-EBEDF9699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Geschil in de 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DC6C2-2D98-4711-B843-83E23B346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nl-NL" sz="2600" dirty="0">
                <a:solidFill>
                  <a:srgbClr val="FFFFFF"/>
                </a:solidFill>
              </a:rPr>
              <a:t>Mark Pieterse is erg ontevreden over de zorg die zijn moeder krijgt. </a:t>
            </a:r>
          </a:p>
          <a:p>
            <a:r>
              <a:rPr lang="nl-NL" sz="2600" dirty="0">
                <a:solidFill>
                  <a:srgbClr val="FFFFFF"/>
                </a:solidFill>
              </a:rPr>
              <a:t>Als hij langs komt ligt zij regelmatig in haar eigen ontlasting en het huis stinkt enorm. </a:t>
            </a:r>
          </a:p>
          <a:p>
            <a:r>
              <a:rPr lang="nl-NL" sz="2600" dirty="0">
                <a:solidFill>
                  <a:srgbClr val="FFFFFF"/>
                </a:solidFill>
              </a:rPr>
              <a:t>Gesprekken met de hulpverlener hebben weinig opgeleverd en de problemen blijven voortbestaan.</a:t>
            </a:r>
          </a:p>
          <a:p>
            <a:r>
              <a:rPr lang="nl-NL" sz="2600" dirty="0">
                <a:solidFill>
                  <a:srgbClr val="FFFFFF"/>
                </a:solidFill>
              </a:rPr>
              <a:t>Het enige dat Mark Pieterse weet is dat het zorgkantoor de zorg voor moeder inkoopt, verder hij heeft geen idee waar hij met zijn klacht terecht kan</a:t>
            </a:r>
            <a:endParaRPr lang="nl-NL" dirty="0">
              <a:solidFill>
                <a:srgbClr val="FFFFFF"/>
              </a:solidFill>
            </a:endParaRPr>
          </a:p>
          <a:p>
            <a:pPr algn="ctr"/>
            <a:r>
              <a:rPr lang="nl-NL" sz="3300" b="1" dirty="0">
                <a:solidFill>
                  <a:srgbClr val="FFFFFF"/>
                </a:solidFill>
              </a:rPr>
              <a:t>Welke stappen zou jij ondernemen?</a:t>
            </a:r>
          </a:p>
        </p:txBody>
      </p:sp>
    </p:spTree>
    <p:extLst>
      <p:ext uri="{BB962C8B-B14F-4D97-AF65-F5344CB8AC3E}">
        <p14:creationId xmlns:p14="http://schemas.microsoft.com/office/powerpoint/2010/main" val="2742167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400</Words>
  <Application>Microsoft Office PowerPoint</Application>
  <PresentationFormat>Breedbeeld</PresentationFormat>
  <Paragraphs>70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Integraal</vt:lpstr>
      <vt:lpstr>Deskundigheid en kwaliteit      Thema 14 </vt:lpstr>
      <vt:lpstr>Programma</vt:lpstr>
      <vt:lpstr>Geschil in de zorg</vt:lpstr>
      <vt:lpstr>Vertrouwenspersoon</vt:lpstr>
      <vt:lpstr>Vertrouwenspersoon</vt:lpstr>
      <vt:lpstr>Wet Kwaliteit klachten en geschillen zorg</vt:lpstr>
      <vt:lpstr>Klachtenfunctionaris</vt:lpstr>
      <vt:lpstr>Geschilleninstantie vs. klachtencommissie</vt:lpstr>
      <vt:lpstr>Geschil in de zorg</vt:lpstr>
      <vt:lpstr>Aan de slag en vooruitblik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14 </dc:title>
  <dc:creator>Erik Joustra</dc:creator>
  <cp:lastModifiedBy>Simon Poelman</cp:lastModifiedBy>
  <cp:revision>7</cp:revision>
  <dcterms:created xsi:type="dcterms:W3CDTF">2019-03-04T09:41:26Z</dcterms:created>
  <dcterms:modified xsi:type="dcterms:W3CDTF">2020-03-01T17:53:10Z</dcterms:modified>
</cp:coreProperties>
</file>